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e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378734590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C41879-A10B-43DE-B0AF-4B7C4F2A6116}" type="datetimeFigureOut">
              <a:rPr lang="en-US" smtClean="0"/>
              <a:t>5/3/2016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2166535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36471387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8366216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38880889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11044609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17847313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4F603A-7B20-40C2-9BEE-7829F91893BB}"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34203138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1115059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174147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C41879-A10B-43DE-B0AF-4B7C4F2A6116}" type="datetimeFigureOut">
              <a:rPr lang="en-US" smtClean="0"/>
              <a:t>5/3/2016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4072750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3C41879-A10B-43DE-B0AF-4B7C4F2A6116}" type="datetimeFigureOut">
              <a:rPr lang="en-US" smtClean="0"/>
              <a:t>5/3/2016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881564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3C41879-A10B-43DE-B0AF-4B7C4F2A6116}" type="datetimeFigureOut">
              <a:rPr lang="en-US" smtClean="0"/>
              <a:t>5/3/2016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4216129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3C41879-A10B-43DE-B0AF-4B7C4F2A6116}" type="datetimeFigureOut">
              <a:rPr lang="en-US" smtClean="0"/>
              <a:t>5/3/2016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1499438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3C41879-A10B-43DE-B0AF-4B7C4F2A6116}" type="datetimeFigureOut">
              <a:rPr lang="en-US" smtClean="0"/>
              <a:t>5/3/2016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923712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C41879-A10B-43DE-B0AF-4B7C4F2A6116}" type="datetimeFigureOut">
              <a:rPr lang="en-US" smtClean="0"/>
              <a:t>5/3/2016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3206987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C41879-A10B-43DE-B0AF-4B7C4F2A6116}" type="datetimeFigureOut">
              <a:rPr lang="en-US" smtClean="0"/>
              <a:t>5/3/2016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4F603A-7B20-40C2-9BEE-7829F91893BB}" type="slidenum">
              <a:rPr lang="en-US" smtClean="0"/>
              <a:t>‹#›</a:t>
            </a:fld>
            <a:endParaRPr lang="en-US"/>
          </a:p>
        </p:txBody>
      </p:sp>
    </p:spTree>
    <p:extLst>
      <p:ext uri="{BB962C8B-B14F-4D97-AF65-F5344CB8AC3E}">
        <p14:creationId xmlns:p14="http://schemas.microsoft.com/office/powerpoint/2010/main" val="3074353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3C41879-A10B-43DE-B0AF-4B7C4F2A6116}" type="datetimeFigureOut">
              <a:rPr lang="en-US" smtClean="0"/>
              <a:t>5/3/2016</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34F603A-7B20-40C2-9BEE-7829F91893BB}" type="slidenum">
              <a:rPr lang="en-US" smtClean="0"/>
              <a:t>‹#›</a:t>
            </a:fld>
            <a:endParaRPr lang="en-US"/>
          </a:p>
        </p:txBody>
      </p:sp>
    </p:spTree>
    <p:extLst>
      <p:ext uri="{BB962C8B-B14F-4D97-AF65-F5344CB8AC3E}">
        <p14:creationId xmlns:p14="http://schemas.microsoft.com/office/powerpoint/2010/main" val="3385289168"/>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hyperlink" Target="http://www.nature.com/scientificamerican/journal/v306/n3/box/scientificamerican0312-32_BX2.html"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astro.wisc.edu/~townsend/static.php?ref=ez-web#Using_EZ-Web" TargetMode="External"/><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t="-10000" b="-10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effectLst>
                  <a:outerShdw blurRad="50800" dist="38100" dir="2700000" algn="tl" rotWithShape="0">
                    <a:prstClr val="black">
                      <a:alpha val="40000"/>
                    </a:prstClr>
                  </a:outerShdw>
                </a:effectLst>
              </a:rPr>
              <a:t>Stellar Evolution Simulator</a:t>
            </a:r>
            <a:endParaRPr lang="en-US" b="1" dirty="0">
              <a:effectLst>
                <a:outerShdw blurRad="50800" dist="38100" dir="2700000" algn="tl" rotWithShape="0">
                  <a:prstClr val="black">
                    <a:alpha val="40000"/>
                  </a:prstClr>
                </a:outerShdw>
              </a:effectLst>
            </a:endParaRPr>
          </a:p>
        </p:txBody>
      </p:sp>
      <p:sp>
        <p:nvSpPr>
          <p:cNvPr id="3" name="Subtitle 2"/>
          <p:cNvSpPr>
            <a:spLocks noGrp="1"/>
          </p:cNvSpPr>
          <p:nvPr>
            <p:ph type="subTitle" idx="1"/>
          </p:nvPr>
        </p:nvSpPr>
        <p:spPr/>
        <p:txBody>
          <a:bodyPr/>
          <a:lstStyle/>
          <a:p>
            <a:r>
              <a:rPr lang="en-US" dirty="0" smtClean="0"/>
              <a:t>Reese Danzer and Karthik Boyareddygari</a:t>
            </a:r>
            <a:endParaRPr lang="en-US" dirty="0"/>
          </a:p>
        </p:txBody>
      </p:sp>
    </p:spTree>
    <p:extLst>
      <p:ext uri="{BB962C8B-B14F-4D97-AF65-F5344CB8AC3E}">
        <p14:creationId xmlns:p14="http://schemas.microsoft.com/office/powerpoint/2010/main" val="36551756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p:nvPr>
        </p:nvSpPr>
        <p:spPr>
          <a:xfrm>
            <a:off x="1" y="0"/>
            <a:ext cx="4245624" cy="1255594"/>
          </a:xfrm>
          <a:ln>
            <a:noFill/>
          </a:ln>
        </p:spPr>
        <p:txBody>
          <a:bodyPr/>
          <a:lstStyle/>
          <a:p>
            <a:pPr algn="ctr"/>
            <a:r>
              <a:rPr lang="en-US" b="1" cap="none" dirty="0" smtClean="0">
                <a:ln w="0"/>
                <a:effectLst>
                  <a:outerShdw blurRad="38100" dist="19050" dir="2700000" algn="tl" rotWithShape="0">
                    <a:schemeClr val="dk1">
                      <a:alpha val="40000"/>
                    </a:schemeClr>
                  </a:outerShdw>
                </a:effectLst>
              </a:rPr>
              <a:t>What We Attempted to Model</a:t>
            </a:r>
            <a:endParaRPr lang="en-US" b="1" cap="none" dirty="0">
              <a:ln w="0"/>
              <a:effectLst>
                <a:outerShdw blurRad="38100" dist="19050" dir="2700000" algn="tl" rotWithShape="0">
                  <a:schemeClr val="dk1">
                    <a:alpha val="40000"/>
                  </a:schemeClr>
                </a:outerShdw>
              </a:effectLst>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5625" y="0"/>
            <a:ext cx="7946375" cy="6858000"/>
          </a:xfrm>
          <a:prstGeom prst="rect">
            <a:avLst/>
          </a:prstGeom>
        </p:spPr>
      </p:pic>
      <p:sp>
        <p:nvSpPr>
          <p:cNvPr id="11" name="TextBox 10"/>
          <p:cNvSpPr txBox="1"/>
          <p:nvPr/>
        </p:nvSpPr>
        <p:spPr>
          <a:xfrm>
            <a:off x="1" y="5657671"/>
            <a:ext cx="4245623" cy="1200329"/>
          </a:xfrm>
          <a:prstGeom prst="rect">
            <a:avLst/>
          </a:prstGeom>
          <a:noFill/>
        </p:spPr>
        <p:txBody>
          <a:bodyPr wrap="square" rtlCol="0">
            <a:spAutoFit/>
          </a:bodyPr>
          <a:lstStyle/>
          <a:p>
            <a:r>
              <a:rPr lang="en-US" dirty="0" smtClean="0">
                <a:effectLst>
                  <a:outerShdw blurRad="38100" dist="38100" dir="2700000" algn="tl">
                    <a:srgbClr val="000000">
                      <a:alpha val="43137"/>
                    </a:srgbClr>
                  </a:outerShdw>
                </a:effectLst>
              </a:rPr>
              <a:t>Source: </a:t>
            </a:r>
            <a:r>
              <a:rPr lang="en-US" dirty="0" smtClean="0">
                <a:effectLst>
                  <a:outerShdw blurRad="38100" dist="38100" dir="2700000" algn="tl">
                    <a:srgbClr val="000000">
                      <a:alpha val="43137"/>
                    </a:srgbClr>
                  </a:outerShdw>
                </a:effectLst>
                <a:hlinkClick r:id="rId4"/>
              </a:rPr>
              <a:t>http://www.nature.com/scientificamerican/journal/v306/n3/box/scientificamerican0312-32_BX2.html</a:t>
            </a:r>
            <a:endParaRPr lang="en-US" dirty="0">
              <a:effectLst>
                <a:outerShdw blurRad="38100" dist="38100" dir="2700000" algn="tl">
                  <a:srgbClr val="000000">
                    <a:alpha val="43137"/>
                  </a:srgbClr>
                </a:outerShdw>
              </a:effectLst>
            </a:endParaRPr>
          </a:p>
        </p:txBody>
      </p:sp>
      <p:sp>
        <p:nvSpPr>
          <p:cNvPr id="12" name="TextBox 11"/>
          <p:cNvSpPr txBox="1"/>
          <p:nvPr/>
        </p:nvSpPr>
        <p:spPr>
          <a:xfrm>
            <a:off x="1" y="1555845"/>
            <a:ext cx="4245623" cy="3785652"/>
          </a:xfrm>
          <a:prstGeom prst="rect">
            <a:avLst/>
          </a:prstGeom>
          <a:noFill/>
        </p:spPr>
        <p:txBody>
          <a:bodyPr wrap="square" rtlCol="0">
            <a:spAutoFit/>
          </a:bodyPr>
          <a:lstStyle/>
          <a:p>
            <a:pPr algn="ctr"/>
            <a:r>
              <a:rPr lang="en-US" sz="2000" dirty="0" smtClean="0"/>
              <a:t>Stars are extremely complex and variable systems. The starting mass of a star has an enormous effect on what happens in that star’s life, how long it lives, and how it dies and what it’s final state is. Everything that happens in a single, isolated stellar lifetime can be predicted from the starting mass of the star in question. We sought to create a visual representation of a stellar life in Mathematica, based on just a single input mass.</a:t>
            </a:r>
            <a:endParaRPr lang="en-US" sz="2000" dirty="0"/>
          </a:p>
        </p:txBody>
      </p:sp>
    </p:spTree>
    <p:extLst>
      <p:ext uri="{BB962C8B-B14F-4D97-AF65-F5344CB8AC3E}">
        <p14:creationId xmlns:p14="http://schemas.microsoft.com/office/powerpoint/2010/main" val="29019731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t="-45000" b="-4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7280824" cy="1456267"/>
          </a:xfrm>
        </p:spPr>
        <p:txBody>
          <a:bodyPr>
            <a:normAutofit/>
          </a:bodyPr>
          <a:lstStyle/>
          <a:p>
            <a:pPr algn="ctr"/>
            <a:r>
              <a:rPr lang="en-US" sz="4800" cap="none" dirty="0" smtClean="0">
                <a:effectLst>
                  <a:outerShdw blurRad="38100" dist="38100" dir="2700000" algn="tl">
                    <a:srgbClr val="000000">
                      <a:alpha val="43137"/>
                    </a:srgbClr>
                  </a:outerShdw>
                </a:effectLst>
              </a:rPr>
              <a:t>How We Did It/EZ-Web</a:t>
            </a:r>
            <a:endParaRPr lang="en-US" sz="4800" cap="none" dirty="0">
              <a:effectLst>
                <a:outerShdw blurRad="38100" dist="38100" dir="2700000" algn="tl">
                  <a:srgbClr val="000000">
                    <a:alpha val="43137"/>
                  </a:srgbClr>
                </a:outerShdw>
              </a:effectLst>
            </a:endParaRPr>
          </a:p>
        </p:txBody>
      </p:sp>
      <p:sp>
        <p:nvSpPr>
          <p:cNvPr id="4" name="Content Placeholder 3"/>
          <p:cNvSpPr>
            <a:spLocks noGrp="1"/>
          </p:cNvSpPr>
          <p:nvPr>
            <p:ph sz="half" idx="1"/>
          </p:nvPr>
        </p:nvSpPr>
        <p:spPr>
          <a:xfrm>
            <a:off x="0" y="1835672"/>
            <a:ext cx="5821894" cy="2789603"/>
          </a:xfrm>
        </p:spPr>
        <p:txBody>
          <a:bodyPr>
            <a:normAutofit/>
          </a:bodyPr>
          <a:lstStyle/>
          <a:p>
            <a:r>
              <a:rPr lang="en-US" dirty="0" smtClean="0"/>
              <a:t>The mathematics behind stellar evolution consists of extremely complex higher-order iterative partial differential equations, and is still a subject of debate amongst astrophysicists today.</a:t>
            </a:r>
          </a:p>
          <a:p>
            <a:r>
              <a:rPr lang="en-US" dirty="0" smtClean="0"/>
              <a:t>On the advice of our amazing mentor Dr. Carini, we took a database approach instead of programming in the actual math. This was a good choice, as it allowed us to focus more on other aspects of our code, such as the UI and event functions.</a:t>
            </a:r>
            <a:endParaRPr lang="en-US" dirty="0"/>
          </a:p>
        </p:txBody>
      </p:sp>
      <p:sp>
        <p:nvSpPr>
          <p:cNvPr id="7" name="Content Placeholder 6"/>
          <p:cNvSpPr>
            <a:spLocks noGrp="1"/>
          </p:cNvSpPr>
          <p:nvPr>
            <p:ph sz="half" idx="2"/>
          </p:nvPr>
        </p:nvSpPr>
        <p:spPr>
          <a:xfrm>
            <a:off x="6231988" y="3676826"/>
            <a:ext cx="5960012" cy="3181174"/>
          </a:xfrm>
        </p:spPr>
        <p:txBody>
          <a:bodyPr>
            <a:normAutofit/>
          </a:bodyPr>
          <a:lstStyle/>
          <a:p>
            <a:r>
              <a:rPr lang="en-US" dirty="0" smtClean="0"/>
              <a:t>The program we used to populate our database is called </a:t>
            </a:r>
            <a:r>
              <a:rPr lang="en-US" dirty="0" smtClean="0">
                <a:hlinkClick r:id="rId3"/>
              </a:rPr>
              <a:t>EZ-Web</a:t>
            </a:r>
            <a:r>
              <a:rPr lang="en-US" dirty="0" smtClean="0"/>
              <a:t>. It’s a stellar evolution code that takes input parameters and generates a series of text files detailing characteristics of the star at certain points in time.</a:t>
            </a:r>
          </a:p>
          <a:p>
            <a:r>
              <a:rPr lang="en-US" dirty="0" smtClean="0"/>
              <a:t>We use those text files to construct a database, and pull necessary data from that database each time our program is executed. We then use Mathematica’s built in commands to create interpolated functions, and use those functions in our visual.</a:t>
            </a:r>
          </a:p>
        </p:txBody>
      </p:sp>
      <p:pic>
        <p:nvPicPr>
          <p:cNvPr id="8" name="Picture 7"/>
          <p:cNvPicPr>
            <a:picLocks noChangeAspect="1"/>
          </p:cNvPicPr>
          <p:nvPr/>
        </p:nvPicPr>
        <p:blipFill>
          <a:blip r:embed="rId4"/>
          <a:stretch>
            <a:fillRect/>
          </a:stretch>
        </p:blipFill>
        <p:spPr>
          <a:xfrm>
            <a:off x="0" y="4625276"/>
            <a:ext cx="4335629" cy="2252827"/>
          </a:xfrm>
          <a:prstGeom prst="rect">
            <a:avLst/>
          </a:prstGeom>
        </p:spPr>
      </p:pic>
      <p:pic>
        <p:nvPicPr>
          <p:cNvPr id="10" name="Picture 9"/>
          <p:cNvPicPr>
            <a:picLocks noChangeAspect="1"/>
          </p:cNvPicPr>
          <p:nvPr/>
        </p:nvPicPr>
        <p:blipFill>
          <a:blip r:embed="rId5"/>
          <a:stretch>
            <a:fillRect/>
          </a:stretch>
        </p:blipFill>
        <p:spPr>
          <a:xfrm>
            <a:off x="7280824" y="0"/>
            <a:ext cx="4911176" cy="3067226"/>
          </a:xfrm>
          <a:prstGeom prst="rect">
            <a:avLst/>
          </a:prstGeom>
        </p:spPr>
      </p:pic>
    </p:spTree>
    <p:extLst>
      <p:ext uri="{BB962C8B-B14F-4D97-AF65-F5344CB8AC3E}">
        <p14:creationId xmlns:p14="http://schemas.microsoft.com/office/powerpoint/2010/main" val="200498016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Celestial</Template>
  <TotalTime>132</TotalTime>
  <Words>270</Words>
  <Application>Microsoft Office PowerPoint</Application>
  <PresentationFormat>Widescreen</PresentationFormat>
  <Paragraphs>10</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Celestial</vt:lpstr>
      <vt:lpstr>Stellar Evolution Simulator</vt:lpstr>
      <vt:lpstr>What We Attempted to Model</vt:lpstr>
      <vt:lpstr>How We Did It/EZ-Web</vt:lpstr>
    </vt:vector>
  </TitlesOfParts>
  <Company>Western Kentucky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Stellar Evolution Simulator</dc:title>
  <dc:creator>Danzer, Reese</dc:creator>
  <cp:lastModifiedBy>Danzer, Reese</cp:lastModifiedBy>
  <cp:revision>23</cp:revision>
  <dcterms:created xsi:type="dcterms:W3CDTF">2016-05-03T19:35:33Z</dcterms:created>
  <dcterms:modified xsi:type="dcterms:W3CDTF">2016-05-03T21:47:56Z</dcterms:modified>
</cp:coreProperties>
</file>

<file path=docProps/thumbnail.jpeg>
</file>